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Impact" panose="020B0806030902050204" pitchFamily="34" charset="0"/>
      <p:regular r:id="rId11"/>
    </p:embeddedFont>
    <p:embeddedFont>
      <p:font typeface="Lustria" panose="02000603060000020004" pitchFamily="2"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133" d="100"/>
          <a:sy n="133" d="100"/>
        </p:scale>
        <p:origin x="5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d935ec3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d935ec3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0acfd73c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0acfd73c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0acfd73c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0acfd73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a3056eba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a3056eba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a3056eba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a3056eba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a3056eba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a3056eba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a3056eba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a3056eba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2131" b="31476"/>
          <a:stretch/>
        </p:blipFill>
        <p:spPr>
          <a:xfrm>
            <a:off x="311700" y="260025"/>
            <a:ext cx="8520601" cy="3230544"/>
          </a:xfrm>
          <a:prstGeom prst="rect">
            <a:avLst/>
          </a:prstGeom>
          <a:noFill/>
          <a:ln>
            <a:noFill/>
          </a:ln>
        </p:spPr>
      </p:pic>
      <p:sp>
        <p:nvSpPr>
          <p:cNvPr id="57" name="Google Shape;57;p13"/>
          <p:cNvSpPr txBox="1"/>
          <p:nvPr/>
        </p:nvSpPr>
        <p:spPr>
          <a:xfrm>
            <a:off x="317800" y="3698050"/>
            <a:ext cx="8520600" cy="785100"/>
          </a:xfrm>
          <a:prstGeom prst="rect">
            <a:avLst/>
          </a:prstGeom>
          <a:solidFill>
            <a:srgbClr val="FFEF00"/>
          </a:solid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90"/>
              </a:buClr>
              <a:buSzPts val="5000"/>
              <a:buFont typeface="Arial"/>
              <a:buNone/>
            </a:pPr>
            <a:r>
              <a:rPr lang="en" sz="3900" b="1">
                <a:latin typeface="Impact"/>
                <a:ea typeface="Impact"/>
                <a:cs typeface="Impact"/>
                <a:sym typeface="Impact"/>
              </a:rPr>
              <a:t>GRASSROOTS VOICES LISTENING PROJECTS</a:t>
            </a:r>
            <a:endParaRPr sz="6600" b="1">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EF00"/>
                </a:solidFill>
              </a:rPr>
              <a:t>What is the Equity or Else Campaign?</a:t>
            </a:r>
            <a:endParaRPr b="1">
              <a:solidFill>
                <a:srgbClr val="FFEF00"/>
              </a:solidFill>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50" b="1">
                <a:solidFill>
                  <a:srgbClr val="FFF2CC"/>
                </a:solidFill>
              </a:rPr>
              <a:t>J4J launched the Equity or Else Campaign on May 17, 2021 with a national virtual rally that was viewed by over 3000 people.  We brought together leaders and organizers from different quality of life areas (education, housing, health care, environment/climate justice, youth investment and food production and delivery) to share how in-equity impacts these areas and the grassroots solutions they have organized.  </a:t>
            </a:r>
            <a:endParaRPr sz="1450" b="1">
              <a:solidFill>
                <a:srgbClr val="FFF2CC"/>
              </a:solidFill>
            </a:endParaRPr>
          </a:p>
          <a:p>
            <a:pPr marL="0" lvl="0" indent="0" algn="l" rtl="0">
              <a:spcBef>
                <a:spcPts val="1200"/>
              </a:spcBef>
              <a:spcAft>
                <a:spcPts val="1200"/>
              </a:spcAft>
              <a:buNone/>
            </a:pPr>
            <a:r>
              <a:rPr lang="en" sz="1450" b="1">
                <a:solidFill>
                  <a:srgbClr val="FFF2CC"/>
                </a:solidFill>
              </a:rPr>
              <a:t>We have partnered with organizations such the Center for Popular Democracy, Alliance for Education Justice (youth), Alliance to Reclaim our Schools, Dignity in Schools Coalition, National Alliance Against Racism and Political Repression and several local organizations. </a:t>
            </a:r>
            <a:endParaRPr sz="2300" b="1">
              <a:solidFill>
                <a:srgbClr val="FFF2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solidFill>
            <a:srgbClr val="FFEF00"/>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chemeClr val="lt1"/>
                </a:solidFill>
              </a:rPr>
              <a:t>NEXT STEPS FOR EQUITY OR ELSE CAMPAIGN</a:t>
            </a:r>
            <a:endParaRPr sz="2620" b="1">
              <a:solidFill>
                <a:schemeClr val="lt1"/>
              </a:solidFill>
            </a:endParaRPr>
          </a:p>
        </p:txBody>
      </p:sp>
      <p:sp>
        <p:nvSpPr>
          <p:cNvPr id="69" name="Google Shape;69;p15"/>
          <p:cNvSpPr txBox="1">
            <a:spLocks noGrp="1"/>
          </p:cNvSpPr>
          <p:nvPr>
            <p:ph type="body" idx="1"/>
          </p:nvPr>
        </p:nvSpPr>
        <p:spPr>
          <a:xfrm>
            <a:off x="311700" y="1152475"/>
            <a:ext cx="8520600" cy="3797700"/>
          </a:xfrm>
          <a:prstGeom prst="rect">
            <a:avLst/>
          </a:prstGeom>
        </p:spPr>
        <p:txBody>
          <a:bodyPr spcFirstLastPara="1" wrap="square" lIns="91425" tIns="91425" rIns="91425" bIns="91425" anchor="t" anchorCtr="0">
            <a:normAutofit lnSpcReduction="10000"/>
          </a:bodyPr>
          <a:lstStyle/>
          <a:p>
            <a:pPr marL="457200" lvl="0" indent="-319405" algn="l" rtl="0">
              <a:lnSpc>
                <a:spcPct val="95000"/>
              </a:lnSpc>
              <a:spcBef>
                <a:spcPts val="0"/>
              </a:spcBef>
              <a:spcAft>
                <a:spcPts val="0"/>
              </a:spcAft>
              <a:buClr>
                <a:srgbClr val="FFF2CC"/>
              </a:buClr>
              <a:buSzPts val="1430"/>
              <a:buAutoNum type="arabicPeriod"/>
            </a:pPr>
            <a:r>
              <a:rPr lang="en" sz="1430" b="1">
                <a:solidFill>
                  <a:srgbClr val="FFF2CC"/>
                </a:solidFill>
              </a:rPr>
              <a:t>Hire two  organizers to continue to build our base in the south and among youth organizations</a:t>
            </a:r>
            <a:endParaRPr sz="1430" b="1">
              <a:solidFill>
                <a:srgbClr val="FFF2CC"/>
              </a:solidFill>
            </a:endParaRPr>
          </a:p>
          <a:p>
            <a:pPr marL="457200" lvl="0" indent="-319405" algn="l" rtl="0">
              <a:lnSpc>
                <a:spcPct val="95000"/>
              </a:lnSpc>
              <a:spcBef>
                <a:spcPts val="1000"/>
              </a:spcBef>
              <a:spcAft>
                <a:spcPts val="0"/>
              </a:spcAft>
              <a:buClr>
                <a:srgbClr val="FFF2CC"/>
              </a:buClr>
              <a:buSzPts val="1430"/>
              <a:buAutoNum type="arabicPeriod"/>
            </a:pPr>
            <a:r>
              <a:rPr lang="en" sz="1430" b="1">
                <a:solidFill>
                  <a:srgbClr val="FFF2CC"/>
                </a:solidFill>
              </a:rPr>
              <a:t>We will organize multiple listening projects in no fewer than 50 city across the United States, getting grassroots voices on the harm racism has caused in quality of life areas such as education, housing, safety, climate and youth investment; and what solutions should look like.  These listening projects will be in person and virtual.  We have organized a national cadre of elected officials, from school board members to U.S. senators to attend the listening projects and organize them in their own district.  This is critical, because hundreds of billions of dollars will be flowing into American cities to supposedly address racism and recovery from the COVID pandemic.  Without grassroots demand, these resources will not go to our communities. </a:t>
            </a:r>
            <a:endParaRPr sz="1430" b="1">
              <a:solidFill>
                <a:srgbClr val="FFF2CC"/>
              </a:solidFill>
            </a:endParaRPr>
          </a:p>
          <a:p>
            <a:pPr marL="457200" lvl="0" indent="-319405" algn="l" rtl="0">
              <a:lnSpc>
                <a:spcPct val="95000"/>
              </a:lnSpc>
              <a:spcBef>
                <a:spcPts val="1000"/>
              </a:spcBef>
              <a:spcAft>
                <a:spcPts val="0"/>
              </a:spcAft>
              <a:buClr>
                <a:srgbClr val="FFF2CC"/>
              </a:buClr>
              <a:buSzPts val="1430"/>
              <a:buAutoNum type="arabicPeriod"/>
            </a:pPr>
            <a:r>
              <a:rPr lang="en" sz="1430" b="1">
                <a:solidFill>
                  <a:srgbClr val="FFF2CC"/>
                </a:solidFill>
              </a:rPr>
              <a:t> After the listening projects, we will host regional in person town halls in April of 2022 to develop regional quality of life platforms and bring everyone together at the </a:t>
            </a:r>
            <a:endParaRPr sz="1430" b="1">
              <a:solidFill>
                <a:srgbClr val="FFF2CC"/>
              </a:solidFill>
            </a:endParaRPr>
          </a:p>
          <a:p>
            <a:pPr marL="457200" lvl="0" indent="-319405" algn="l" rtl="0">
              <a:lnSpc>
                <a:spcPct val="95000"/>
              </a:lnSpc>
              <a:spcBef>
                <a:spcPts val="1000"/>
              </a:spcBef>
              <a:spcAft>
                <a:spcPts val="0"/>
              </a:spcAft>
              <a:buClr>
                <a:srgbClr val="FFF2CC"/>
              </a:buClr>
              <a:buSzPts val="1430"/>
              <a:buAutoNum type="arabicPeriod"/>
            </a:pPr>
            <a:r>
              <a:rPr lang="en" sz="1430" b="1">
                <a:solidFill>
                  <a:srgbClr val="FFF2CC"/>
                </a:solidFill>
              </a:rPr>
              <a:t>J4J National Conference in May of 2022 in Baltimore where we will build our national quality of life platform.  </a:t>
            </a:r>
            <a:endParaRPr sz="1430" b="1">
              <a:solidFill>
                <a:srgbClr val="FFF2CC"/>
              </a:solidFill>
            </a:endParaRPr>
          </a:p>
          <a:p>
            <a:pPr marL="457200" lvl="0" indent="-319405" algn="l" rtl="0">
              <a:lnSpc>
                <a:spcPct val="95000"/>
              </a:lnSpc>
              <a:spcBef>
                <a:spcPts val="1000"/>
              </a:spcBef>
              <a:spcAft>
                <a:spcPts val="1000"/>
              </a:spcAft>
              <a:buClr>
                <a:srgbClr val="FFF2CC"/>
              </a:buClr>
              <a:buSzPts val="1430"/>
              <a:buAutoNum type="arabicPeriod"/>
            </a:pPr>
            <a:r>
              <a:rPr lang="en" sz="1430" b="1">
                <a:solidFill>
                  <a:srgbClr val="FFF2CC"/>
                </a:solidFill>
              </a:rPr>
              <a:t>This will culminate with a September 2022 Demand for Equity in Washington DC. </a:t>
            </a:r>
            <a:endParaRPr sz="1430" b="1">
              <a:solidFill>
                <a:srgbClr val="FFF2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a:solidFill>
            <a:srgbClr val="FFEF00"/>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chemeClr val="lt1"/>
                </a:solidFill>
              </a:rPr>
              <a:t>CAMPAIGN GOALS</a:t>
            </a:r>
            <a:endParaRPr sz="2620" b="1">
              <a:solidFill>
                <a:schemeClr val="lt1"/>
              </a:solidFill>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950" b="1">
              <a:solidFill>
                <a:srgbClr val="FFF2CC"/>
              </a:solidFill>
              <a:highlight>
                <a:srgbClr val="FFFFFF"/>
              </a:highlight>
            </a:endParaRPr>
          </a:p>
          <a:p>
            <a:pPr marL="457200" lvl="0" indent="-333375" algn="l" rtl="0">
              <a:spcBef>
                <a:spcPts val="1200"/>
              </a:spcBef>
              <a:spcAft>
                <a:spcPts val="0"/>
              </a:spcAft>
              <a:buClr>
                <a:srgbClr val="FFF2CC"/>
              </a:buClr>
              <a:buSzPts val="1650"/>
              <a:buChar char="●"/>
            </a:pPr>
            <a:r>
              <a:rPr lang="en" sz="1650" b="1">
                <a:solidFill>
                  <a:srgbClr val="FFF2CC"/>
                </a:solidFill>
              </a:rPr>
              <a:t>Develop a national quality of life network with a regional structure</a:t>
            </a:r>
            <a:endParaRPr sz="1650" b="1">
              <a:solidFill>
                <a:srgbClr val="FFF2CC"/>
              </a:solidFill>
            </a:endParaRPr>
          </a:p>
          <a:p>
            <a:pPr marL="0" lvl="0" indent="0" algn="l" rtl="0">
              <a:spcBef>
                <a:spcPts val="1200"/>
              </a:spcBef>
              <a:spcAft>
                <a:spcPts val="0"/>
              </a:spcAft>
              <a:buNone/>
            </a:pPr>
            <a:endParaRPr sz="1650" b="1">
              <a:solidFill>
                <a:srgbClr val="FFF2CC"/>
              </a:solidFill>
            </a:endParaRPr>
          </a:p>
          <a:p>
            <a:pPr marL="457200" lvl="0" indent="-333375" algn="l" rtl="0">
              <a:spcBef>
                <a:spcPts val="1200"/>
              </a:spcBef>
              <a:spcAft>
                <a:spcPts val="0"/>
              </a:spcAft>
              <a:buClr>
                <a:schemeClr val="dk1"/>
              </a:buClr>
              <a:buSzPts val="1650"/>
              <a:buChar char="●"/>
            </a:pPr>
            <a:r>
              <a:rPr lang="en" sz="1650" b="1">
                <a:solidFill>
                  <a:srgbClr val="FFF2CC"/>
                </a:solidFill>
              </a:rPr>
              <a:t>Build national and local quality of life coalition(s) that eliminate the silos that limit our effectiveness and 3) win local and national policy victories centered around equity in quality of life areas that are infected by racism</a:t>
            </a:r>
            <a:r>
              <a:rPr lang="en" sz="1650">
                <a:solidFill>
                  <a:schemeClr val="dk1"/>
                </a:solidFill>
              </a:rPr>
              <a:t>.</a:t>
            </a:r>
            <a:endParaRPr sz="2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3150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rgbClr val="000090"/>
              </a:buClr>
              <a:buSzPct val="100000"/>
              <a:buFont typeface="Arial"/>
              <a:buNone/>
            </a:pPr>
            <a:r>
              <a:rPr lang="en" sz="4000" b="1">
                <a:solidFill>
                  <a:srgbClr val="FFEF00"/>
                </a:solidFill>
              </a:rPr>
              <a:t>Why Listening Projects?</a:t>
            </a:r>
            <a:endParaRPr>
              <a:solidFill>
                <a:srgbClr val="FFEF00"/>
              </a:solidFill>
            </a:endParaRPr>
          </a:p>
        </p:txBody>
      </p:sp>
      <p:sp>
        <p:nvSpPr>
          <p:cNvPr id="81" name="Google Shape;81;p1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20000"/>
          </a:bodyPr>
          <a:lstStyle/>
          <a:p>
            <a:pPr marL="0" lvl="0" indent="0" algn="l" rtl="0">
              <a:lnSpc>
                <a:spcPct val="120000"/>
              </a:lnSpc>
              <a:spcBef>
                <a:spcPts val="0"/>
              </a:spcBef>
              <a:spcAft>
                <a:spcPts val="0"/>
              </a:spcAft>
              <a:buNone/>
            </a:pPr>
            <a:r>
              <a:rPr lang="en" sz="2400">
                <a:solidFill>
                  <a:srgbClr val="FFF2CC"/>
                </a:solidFill>
              </a:rPr>
              <a:t>Inequity Poisons Every Quality-of-Life Institution that Impacts Black, Brown and Indigenous People: </a:t>
            </a:r>
            <a:endParaRPr sz="2400">
              <a:solidFill>
                <a:srgbClr val="FFF2CC"/>
              </a:solidFill>
            </a:endParaRPr>
          </a:p>
          <a:p>
            <a:pPr marL="0" lvl="0" indent="0" algn="l" rtl="0">
              <a:lnSpc>
                <a:spcPct val="120000"/>
              </a:lnSpc>
              <a:spcBef>
                <a:spcPts val="0"/>
              </a:spcBef>
              <a:spcAft>
                <a:spcPts val="0"/>
              </a:spcAft>
              <a:buNone/>
            </a:pPr>
            <a:endParaRPr sz="2400">
              <a:solidFill>
                <a:srgbClr val="FFF2CC"/>
              </a:solidFill>
            </a:endParaRPr>
          </a:p>
          <a:p>
            <a:pPr marL="0" lvl="0" indent="0" algn="l" rtl="0">
              <a:lnSpc>
                <a:spcPct val="120000"/>
              </a:lnSpc>
              <a:spcBef>
                <a:spcPts val="0"/>
              </a:spcBef>
              <a:spcAft>
                <a:spcPts val="0"/>
              </a:spcAft>
              <a:buClr>
                <a:srgbClr val="000000"/>
              </a:buClr>
              <a:buSzPts val="2400"/>
              <a:buFont typeface="Arial"/>
              <a:buNone/>
            </a:pPr>
            <a:r>
              <a:rPr lang="en" sz="2400">
                <a:solidFill>
                  <a:srgbClr val="FFF2CC"/>
                </a:solidFill>
              </a:rPr>
              <a:t>Education, Housing, Health Care, Safety, Food, Youth, Environment, Etc.</a:t>
            </a:r>
            <a:endParaRPr sz="2400">
              <a:solidFill>
                <a:srgbClr val="FFF2CC"/>
              </a:solidFill>
            </a:endParaRPr>
          </a:p>
          <a:p>
            <a:pPr marL="0" lvl="0" indent="0" algn="l" rtl="0">
              <a:spcBef>
                <a:spcPts val="0"/>
              </a:spcBef>
              <a:spcAft>
                <a:spcPts val="1200"/>
              </a:spcAft>
              <a:buNone/>
            </a:pPr>
            <a:endParaRPr/>
          </a:p>
        </p:txBody>
      </p:sp>
      <p:sp>
        <p:nvSpPr>
          <p:cNvPr id="82" name="Google Shape;82;p17"/>
          <p:cNvSpPr/>
          <p:nvPr/>
        </p:nvSpPr>
        <p:spPr>
          <a:xfrm>
            <a:off x="4723700" y="1152475"/>
            <a:ext cx="4260300" cy="3076800"/>
          </a:xfrm>
          <a:prstGeom prst="rect">
            <a:avLst/>
          </a:prstGeom>
          <a:solidFill>
            <a:srgbClr val="FFE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7"/>
          <p:cNvPicPr preferRelativeResize="0"/>
          <p:nvPr/>
        </p:nvPicPr>
        <p:blipFill>
          <a:blip r:embed="rId3">
            <a:alphaModFix/>
          </a:blip>
          <a:stretch>
            <a:fillRect/>
          </a:stretch>
        </p:blipFill>
        <p:spPr>
          <a:xfrm>
            <a:off x="4572000" y="1260475"/>
            <a:ext cx="4267197" cy="3200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499775" y="329450"/>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90"/>
              </a:buClr>
              <a:buSzPct val="100000"/>
              <a:buFont typeface="Arial"/>
              <a:buNone/>
            </a:pPr>
            <a:r>
              <a:rPr lang="en" sz="3200" b="1">
                <a:solidFill>
                  <a:srgbClr val="FFEF00"/>
                </a:solidFill>
              </a:rPr>
              <a:t>Goals of the Listening Projects</a:t>
            </a:r>
            <a:endParaRPr b="1">
              <a:solidFill>
                <a:srgbClr val="FFEF00"/>
              </a:solidFill>
            </a:endParaRPr>
          </a:p>
        </p:txBody>
      </p:sp>
      <p:sp>
        <p:nvSpPr>
          <p:cNvPr id="89" name="Google Shape;89;p18"/>
          <p:cNvSpPr txBox="1">
            <a:spLocks noGrp="1"/>
          </p:cNvSpPr>
          <p:nvPr>
            <p:ph type="body" idx="1"/>
          </p:nvPr>
        </p:nvSpPr>
        <p:spPr>
          <a:xfrm>
            <a:off x="4146000" y="1529500"/>
            <a:ext cx="4686300" cy="3416400"/>
          </a:xfrm>
          <a:prstGeom prst="rect">
            <a:avLst/>
          </a:prstGeom>
        </p:spPr>
        <p:txBody>
          <a:bodyPr spcFirstLastPara="1" wrap="square" lIns="91425" tIns="91425" rIns="91425" bIns="91425" anchor="t" anchorCtr="0">
            <a:normAutofit fontScale="32500" lnSpcReduction="10000"/>
          </a:bodyPr>
          <a:lstStyle/>
          <a:p>
            <a:pPr marL="342900" lvl="0" indent="-326153" algn="l" rtl="0">
              <a:lnSpc>
                <a:spcPct val="100000"/>
              </a:lnSpc>
              <a:spcBef>
                <a:spcPts val="0"/>
              </a:spcBef>
              <a:spcAft>
                <a:spcPts val="0"/>
              </a:spcAft>
              <a:buClr>
                <a:srgbClr val="FFF2CC"/>
              </a:buClr>
              <a:buSzPct val="100000"/>
              <a:buChar char="•"/>
            </a:pPr>
            <a:r>
              <a:rPr lang="en" sz="4142">
                <a:solidFill>
                  <a:srgbClr val="FFF2CC"/>
                </a:solidFill>
              </a:rPr>
              <a:t>Effectively document how structural and institutional racism impacts quality of life institutions in Black, Brown and Indigenous communities.</a:t>
            </a:r>
            <a:endParaRPr sz="4242">
              <a:solidFill>
                <a:srgbClr val="FFF2CC"/>
              </a:solidFill>
              <a:latin typeface="Lustria"/>
              <a:ea typeface="Lustria"/>
              <a:cs typeface="Lustria"/>
              <a:sym typeface="Lustria"/>
            </a:endParaRPr>
          </a:p>
          <a:p>
            <a:pPr marL="342900" lvl="0" indent="-326153" algn="l" rtl="0">
              <a:lnSpc>
                <a:spcPct val="100000"/>
              </a:lnSpc>
              <a:spcBef>
                <a:spcPts val="2000"/>
              </a:spcBef>
              <a:spcAft>
                <a:spcPts val="0"/>
              </a:spcAft>
              <a:buClr>
                <a:srgbClr val="FFF2CC"/>
              </a:buClr>
              <a:buSzPct val="100000"/>
              <a:buChar char="•"/>
            </a:pPr>
            <a:r>
              <a:rPr lang="en" sz="4142">
                <a:solidFill>
                  <a:srgbClr val="FFF2CC"/>
                </a:solidFill>
              </a:rPr>
              <a:t>Unify the voices of an emerging national organizing network that is working to address institutional racism that informs local and national policy.</a:t>
            </a:r>
            <a:endParaRPr sz="4242">
              <a:solidFill>
                <a:srgbClr val="FFF2CC"/>
              </a:solidFill>
              <a:latin typeface="Lustria"/>
              <a:ea typeface="Lustria"/>
              <a:cs typeface="Lustria"/>
              <a:sym typeface="Lustria"/>
            </a:endParaRPr>
          </a:p>
          <a:p>
            <a:pPr marL="342900" lvl="0" indent="-326153" algn="l" rtl="0">
              <a:lnSpc>
                <a:spcPct val="100000"/>
              </a:lnSpc>
              <a:spcBef>
                <a:spcPts val="2000"/>
              </a:spcBef>
              <a:spcAft>
                <a:spcPts val="0"/>
              </a:spcAft>
              <a:buClr>
                <a:srgbClr val="FFF2CC"/>
              </a:buClr>
              <a:buSzPct val="100000"/>
              <a:buChar char="•"/>
            </a:pPr>
            <a:r>
              <a:rPr lang="en" sz="4142">
                <a:solidFill>
                  <a:srgbClr val="FFF2CC"/>
                </a:solidFill>
              </a:rPr>
              <a:t>Collect authentic stories (qualitative evidence) to align peer-reviewed research (quantitative evidence) strengthening the demand for community-driven investments in our basic quality of life institutions.</a:t>
            </a:r>
            <a:endParaRPr sz="4242">
              <a:solidFill>
                <a:srgbClr val="FFF2CC"/>
              </a:solidFill>
              <a:latin typeface="Lustria"/>
              <a:ea typeface="Lustria"/>
              <a:cs typeface="Lustria"/>
              <a:sym typeface="Lustria"/>
            </a:endParaRPr>
          </a:p>
          <a:p>
            <a:pPr marL="342900" lvl="0" indent="-304325" algn="l" rtl="0">
              <a:lnSpc>
                <a:spcPct val="100000"/>
              </a:lnSpc>
              <a:spcBef>
                <a:spcPts val="2000"/>
              </a:spcBef>
              <a:spcAft>
                <a:spcPts val="0"/>
              </a:spcAft>
              <a:buClr>
                <a:schemeClr val="accent2"/>
              </a:buClr>
              <a:buSzPct val="74466"/>
              <a:buChar char="•"/>
            </a:pPr>
            <a:r>
              <a:rPr lang="en" sz="4142">
                <a:solidFill>
                  <a:srgbClr val="FFF2CC"/>
                </a:solidFill>
              </a:rPr>
              <a:t>To pressure local and federal decision makers to support our equity-based, quality of life agenda</a:t>
            </a:r>
            <a:r>
              <a:rPr lang="en" sz="3084">
                <a:solidFill>
                  <a:schemeClr val="accent2"/>
                </a:solidFill>
              </a:rPr>
              <a:t>.</a:t>
            </a:r>
            <a:endParaRPr sz="3184">
              <a:solidFill>
                <a:schemeClr val="accent2"/>
              </a:solidFill>
              <a:latin typeface="Lustria"/>
              <a:ea typeface="Lustria"/>
              <a:cs typeface="Lustria"/>
              <a:sym typeface="Lustria"/>
            </a:endParaRPr>
          </a:p>
          <a:p>
            <a:pPr marL="0" lvl="0" indent="0" algn="l" rtl="0">
              <a:spcBef>
                <a:spcPts val="0"/>
              </a:spcBef>
              <a:spcAft>
                <a:spcPts val="1200"/>
              </a:spcAft>
              <a:buNone/>
            </a:pPr>
            <a:endParaRPr/>
          </a:p>
        </p:txBody>
      </p:sp>
      <p:sp>
        <p:nvSpPr>
          <p:cNvPr id="90" name="Google Shape;90;p18"/>
          <p:cNvSpPr/>
          <p:nvPr/>
        </p:nvSpPr>
        <p:spPr>
          <a:xfrm>
            <a:off x="260025" y="202225"/>
            <a:ext cx="3299100" cy="4319100"/>
          </a:xfrm>
          <a:prstGeom prst="rect">
            <a:avLst/>
          </a:prstGeom>
          <a:solidFill>
            <a:srgbClr val="FFE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8"/>
          <p:cNvPicPr preferRelativeResize="0"/>
          <p:nvPr/>
        </p:nvPicPr>
        <p:blipFill>
          <a:blip r:embed="rId3">
            <a:alphaModFix/>
          </a:blip>
          <a:stretch>
            <a:fillRect/>
          </a:stretch>
        </p:blipFill>
        <p:spPr>
          <a:xfrm>
            <a:off x="406100" y="363675"/>
            <a:ext cx="3299124" cy="4398828"/>
          </a:xfrm>
          <a:prstGeom prst="rect">
            <a:avLst/>
          </a:prstGeom>
          <a:noFill/>
          <a:ln w="28575" cap="flat" cmpd="sng">
            <a:solidFill>
              <a:srgbClr val="666666"/>
            </a:solidFill>
            <a:prstDash val="solid"/>
            <a:round/>
            <a:headEnd type="none" w="sm" len="sm"/>
            <a:tailEnd type="none" w="sm" len="sm"/>
          </a:ln>
          <a:effectLst>
            <a:outerShdw blurRad="57150" dist="19050" dir="7260000" algn="bl" rotWithShape="0">
              <a:srgbClr val="FFEF00">
                <a:alpha val="24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p:nvPr/>
        </p:nvSpPr>
        <p:spPr>
          <a:xfrm>
            <a:off x="6395375" y="445025"/>
            <a:ext cx="2490300" cy="4612200"/>
          </a:xfrm>
          <a:prstGeom prst="rect">
            <a:avLst/>
          </a:prstGeom>
          <a:solidFill>
            <a:srgbClr val="FFE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txBox="1">
            <a:spLocks noGrp="1"/>
          </p:cNvSpPr>
          <p:nvPr>
            <p:ph type="title"/>
          </p:nvPr>
        </p:nvSpPr>
        <p:spPr>
          <a:xfrm>
            <a:off x="311700" y="445025"/>
            <a:ext cx="8520600" cy="707400"/>
          </a:xfrm>
          <a:prstGeom prst="rect">
            <a:avLst/>
          </a:prstGeom>
          <a:solidFill>
            <a:srgbClr val="FFEF00"/>
          </a:solidFill>
        </p:spPr>
        <p:txBody>
          <a:bodyPr spcFirstLastPara="1" wrap="square" lIns="91425" tIns="91425" rIns="91425" bIns="91425" anchor="t" anchorCtr="0">
            <a:normAutofit fontScale="90000"/>
          </a:bodyPr>
          <a:lstStyle/>
          <a:p>
            <a:pPr marL="0" lvl="0" indent="0" algn="ctr" rtl="0">
              <a:spcBef>
                <a:spcPts val="0"/>
              </a:spcBef>
              <a:spcAft>
                <a:spcPts val="0"/>
              </a:spcAft>
              <a:buClr>
                <a:srgbClr val="000090"/>
              </a:buClr>
              <a:buSzPct val="100000"/>
              <a:buFont typeface="Arial"/>
              <a:buNone/>
            </a:pPr>
            <a:r>
              <a:rPr lang="en" sz="4400" b="1">
                <a:solidFill>
                  <a:schemeClr val="lt1"/>
                </a:solidFill>
              </a:rPr>
              <a:t>HELPFUL HINTS</a:t>
            </a:r>
            <a:endParaRPr>
              <a:solidFill>
                <a:schemeClr val="lt1"/>
              </a:solidFill>
            </a:endParaRPr>
          </a:p>
        </p:txBody>
      </p:sp>
      <p:sp>
        <p:nvSpPr>
          <p:cNvPr id="98" name="Google Shape;98;p19"/>
          <p:cNvSpPr txBox="1">
            <a:spLocks noGrp="1"/>
          </p:cNvSpPr>
          <p:nvPr>
            <p:ph type="body" idx="1"/>
          </p:nvPr>
        </p:nvSpPr>
        <p:spPr>
          <a:xfrm>
            <a:off x="311700" y="1467750"/>
            <a:ext cx="5813100" cy="3416400"/>
          </a:xfrm>
          <a:prstGeom prst="rect">
            <a:avLst/>
          </a:prstGeom>
        </p:spPr>
        <p:txBody>
          <a:bodyPr spcFirstLastPara="1" wrap="square" lIns="91425" tIns="91425" rIns="91425" bIns="91425" anchor="t" anchorCtr="0">
            <a:normAutofit fontScale="77500"/>
          </a:bodyPr>
          <a:lstStyle/>
          <a:p>
            <a:pPr marL="0" lvl="0" indent="0" algn="l" rtl="0">
              <a:lnSpc>
                <a:spcPct val="150000"/>
              </a:lnSpc>
              <a:spcBef>
                <a:spcPts val="0"/>
              </a:spcBef>
              <a:spcAft>
                <a:spcPts val="0"/>
              </a:spcAft>
              <a:buClr>
                <a:srgbClr val="000000"/>
              </a:buClr>
              <a:buFont typeface="Arial"/>
              <a:buNone/>
            </a:pPr>
            <a:r>
              <a:rPr lang="en">
                <a:solidFill>
                  <a:schemeClr val="accent2"/>
                </a:solidFill>
              </a:rPr>
              <a:t>1.  Establish code of conduct in the beginning</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2.  Strong facilitation is key! You want to give people voice, but </a:t>
            </a:r>
            <a:r>
              <a:rPr lang="en" b="1">
                <a:solidFill>
                  <a:srgbClr val="FFEF00"/>
                </a:solidFill>
              </a:rPr>
              <a:t>FRAME</a:t>
            </a:r>
            <a:r>
              <a:rPr lang="en">
                <a:solidFill>
                  <a:schemeClr val="accent2"/>
                </a:solidFill>
              </a:rPr>
              <a:t> the conversation</a:t>
            </a:r>
            <a:endParaRPr>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3.  People </a:t>
            </a:r>
            <a:r>
              <a:rPr lang="en">
                <a:solidFill>
                  <a:srgbClr val="FFEF00"/>
                </a:solidFill>
              </a:rPr>
              <a:t>directly impacted</a:t>
            </a:r>
            <a:r>
              <a:rPr lang="en">
                <a:solidFill>
                  <a:schemeClr val="accent2"/>
                </a:solidFill>
              </a:rPr>
              <a:t> by racism are the core audience</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4.  People must speak to their </a:t>
            </a:r>
            <a:r>
              <a:rPr lang="en" b="1">
                <a:solidFill>
                  <a:srgbClr val="FFEF00"/>
                </a:solidFill>
              </a:rPr>
              <a:t>lived experience</a:t>
            </a:r>
            <a:r>
              <a:rPr lang="en">
                <a:solidFill>
                  <a:schemeClr val="accent2"/>
                </a:solidFill>
              </a:rPr>
              <a:t>, not their opinions</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5.  Give people no longer than 4 minutes to speak</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6.  Encourage people to submit written testimony</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7.  You must have official documentarians for the listening project (photographs, notes, video)</a:t>
            </a:r>
            <a:endParaRPr sz="1400">
              <a:solidFill>
                <a:schemeClr val="accent2"/>
              </a:solidFill>
            </a:endParaRPr>
          </a:p>
          <a:p>
            <a:pPr marL="0" lvl="0" indent="0" algn="l" rtl="0">
              <a:lnSpc>
                <a:spcPct val="150000"/>
              </a:lnSpc>
              <a:spcBef>
                <a:spcPts val="0"/>
              </a:spcBef>
              <a:spcAft>
                <a:spcPts val="0"/>
              </a:spcAft>
              <a:buClr>
                <a:srgbClr val="000000"/>
              </a:buClr>
              <a:buFont typeface="Arial"/>
              <a:buNone/>
            </a:pPr>
            <a:r>
              <a:rPr lang="en">
                <a:solidFill>
                  <a:schemeClr val="accent2"/>
                </a:solidFill>
              </a:rPr>
              <a:t>8.  In listening projects, there is </a:t>
            </a:r>
            <a:r>
              <a:rPr lang="en" b="1">
                <a:solidFill>
                  <a:srgbClr val="FFEF00"/>
                </a:solidFill>
              </a:rPr>
              <a:t>NO DEBATE!</a:t>
            </a:r>
            <a:endParaRPr b="1">
              <a:solidFill>
                <a:srgbClr val="FFEF00"/>
              </a:solidFill>
            </a:endParaRPr>
          </a:p>
        </p:txBody>
      </p:sp>
      <p:pic>
        <p:nvPicPr>
          <p:cNvPr id="99" name="Google Shape;99;p19"/>
          <p:cNvPicPr preferRelativeResize="0"/>
          <p:nvPr/>
        </p:nvPicPr>
        <p:blipFill rotWithShape="1">
          <a:blip r:embed="rId3">
            <a:alphaModFix/>
          </a:blip>
          <a:srcRect l="46986"/>
          <a:stretch/>
        </p:blipFill>
        <p:spPr>
          <a:xfrm>
            <a:off x="6207200" y="1228625"/>
            <a:ext cx="2548899" cy="360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301525" y="445025"/>
            <a:ext cx="5683200" cy="768300"/>
          </a:xfrm>
          <a:prstGeom prst="rect">
            <a:avLst/>
          </a:prstGeom>
          <a:solidFill>
            <a:srgbClr val="FFEF00"/>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620" b="1">
                <a:solidFill>
                  <a:schemeClr val="lt1"/>
                </a:solidFill>
                <a:latin typeface="Impact"/>
                <a:ea typeface="Impact"/>
                <a:cs typeface="Impact"/>
                <a:sym typeface="Impact"/>
              </a:rPr>
              <a:t>NEXT STEPS</a:t>
            </a:r>
            <a:endParaRPr sz="4620" b="1">
              <a:solidFill>
                <a:schemeClr val="lt1"/>
              </a:solidFill>
              <a:latin typeface="Impact"/>
              <a:ea typeface="Impact"/>
              <a:cs typeface="Impact"/>
              <a:sym typeface="Impact"/>
            </a:endParaRPr>
          </a:p>
        </p:txBody>
      </p:sp>
      <p:sp>
        <p:nvSpPr>
          <p:cNvPr id="105" name="Google Shape;105;p20"/>
          <p:cNvSpPr txBox="1">
            <a:spLocks noGrp="1"/>
          </p:cNvSpPr>
          <p:nvPr>
            <p:ph type="body" idx="1"/>
          </p:nvPr>
        </p:nvSpPr>
        <p:spPr>
          <a:xfrm>
            <a:off x="3301525" y="1466475"/>
            <a:ext cx="5683200" cy="3407100"/>
          </a:xfrm>
          <a:prstGeom prst="rect">
            <a:avLst/>
          </a:prstGeom>
        </p:spPr>
        <p:txBody>
          <a:bodyPr spcFirstLastPara="1" wrap="square" lIns="91425" tIns="91425" rIns="91425" bIns="91425" anchor="t" anchorCtr="0">
            <a:normAutofit lnSpcReduction="20000"/>
          </a:bodyPr>
          <a:lstStyle/>
          <a:p>
            <a:pPr marL="342900" lvl="0" indent="-342900" algn="l" rtl="0">
              <a:lnSpc>
                <a:spcPct val="100000"/>
              </a:lnSpc>
              <a:spcBef>
                <a:spcPts val="0"/>
              </a:spcBef>
              <a:spcAft>
                <a:spcPts val="0"/>
              </a:spcAft>
              <a:buClr>
                <a:srgbClr val="FFF2CC"/>
              </a:buClr>
              <a:buSzPts val="1600"/>
              <a:buAutoNum type="arabicPeriod"/>
            </a:pPr>
            <a:r>
              <a:rPr lang="en" sz="1600" b="1">
                <a:solidFill>
                  <a:srgbClr val="FFF2CC"/>
                </a:solidFill>
              </a:rPr>
              <a:t>With our collective strength, we can organize listening projects in no fewer than 50 cities across the U.S over the next year.  (bring in local and federal officials to LISTEN AND EXPRESS SUPPORT)</a:t>
            </a:r>
            <a:endParaRPr sz="1400">
              <a:solidFill>
                <a:srgbClr val="FFF2CC"/>
              </a:solidFill>
            </a:endParaRPr>
          </a:p>
          <a:p>
            <a:pPr marL="342900" lvl="0" indent="-241300" algn="l" rtl="0">
              <a:lnSpc>
                <a:spcPct val="100000"/>
              </a:lnSpc>
              <a:spcBef>
                <a:spcPts val="0"/>
              </a:spcBef>
              <a:spcAft>
                <a:spcPts val="0"/>
              </a:spcAft>
              <a:buClr>
                <a:srgbClr val="000000"/>
              </a:buClr>
              <a:buSzPts val="1600"/>
              <a:buFont typeface="Lustria"/>
              <a:buNone/>
            </a:pPr>
            <a:endParaRPr sz="1600" b="1">
              <a:solidFill>
                <a:srgbClr val="FFF2CC"/>
              </a:solidFill>
            </a:endParaRPr>
          </a:p>
          <a:p>
            <a:pPr marL="342900" lvl="0" indent="-342900" algn="l" rtl="0">
              <a:lnSpc>
                <a:spcPct val="100000"/>
              </a:lnSpc>
              <a:spcBef>
                <a:spcPts val="0"/>
              </a:spcBef>
              <a:spcAft>
                <a:spcPts val="0"/>
              </a:spcAft>
              <a:buClr>
                <a:srgbClr val="FFF2CC"/>
              </a:buClr>
              <a:buSzPts val="1600"/>
              <a:buAutoNum type="arabicPeriod"/>
            </a:pPr>
            <a:r>
              <a:rPr lang="en" sz="1600" b="1">
                <a:solidFill>
                  <a:srgbClr val="FFF2CC"/>
                </a:solidFill>
              </a:rPr>
              <a:t>As listening projects accumulate, we will organize regional town halls to build regional platforms. (bring in local and federal officials to LISTEN AND EXPRESS SUPPORT)</a:t>
            </a:r>
            <a:endParaRPr sz="1400">
              <a:solidFill>
                <a:srgbClr val="FFF2CC"/>
              </a:solidFill>
            </a:endParaRPr>
          </a:p>
          <a:p>
            <a:pPr marL="342900" lvl="0" indent="-241300" algn="l" rtl="0">
              <a:lnSpc>
                <a:spcPct val="100000"/>
              </a:lnSpc>
              <a:spcBef>
                <a:spcPts val="0"/>
              </a:spcBef>
              <a:spcAft>
                <a:spcPts val="0"/>
              </a:spcAft>
              <a:buClr>
                <a:srgbClr val="000000"/>
              </a:buClr>
              <a:buSzPts val="1600"/>
              <a:buFont typeface="Lustria"/>
              <a:buNone/>
            </a:pPr>
            <a:endParaRPr sz="1600" b="1">
              <a:solidFill>
                <a:srgbClr val="FFF2CC"/>
              </a:solidFill>
            </a:endParaRPr>
          </a:p>
          <a:p>
            <a:pPr marL="342900" lvl="0" indent="-342900" algn="l" rtl="0">
              <a:lnSpc>
                <a:spcPct val="100000"/>
              </a:lnSpc>
              <a:spcBef>
                <a:spcPts val="0"/>
              </a:spcBef>
              <a:spcAft>
                <a:spcPts val="0"/>
              </a:spcAft>
              <a:buClr>
                <a:srgbClr val="FFF2CC"/>
              </a:buClr>
              <a:buSzPts val="1600"/>
              <a:buAutoNum type="arabicPeriod"/>
            </a:pPr>
            <a:r>
              <a:rPr lang="en" sz="1600" b="1">
                <a:solidFill>
                  <a:srgbClr val="FFF2CC"/>
                </a:solidFill>
              </a:rPr>
              <a:t>At the J4J conference in May of 2022, we will bring everyone together to finalize a national quality of life platform.</a:t>
            </a:r>
            <a:endParaRPr sz="1400">
              <a:solidFill>
                <a:srgbClr val="FFF2CC"/>
              </a:solidFill>
            </a:endParaRPr>
          </a:p>
          <a:p>
            <a:pPr marL="342900" lvl="0" indent="-241300" algn="l" rtl="0">
              <a:lnSpc>
                <a:spcPct val="100000"/>
              </a:lnSpc>
              <a:spcBef>
                <a:spcPts val="0"/>
              </a:spcBef>
              <a:spcAft>
                <a:spcPts val="0"/>
              </a:spcAft>
              <a:buClr>
                <a:srgbClr val="000000"/>
              </a:buClr>
              <a:buSzPts val="1600"/>
              <a:buFont typeface="Lustria"/>
              <a:buNone/>
            </a:pPr>
            <a:endParaRPr sz="1600" b="1">
              <a:solidFill>
                <a:srgbClr val="FFF2CC"/>
              </a:solidFill>
            </a:endParaRPr>
          </a:p>
          <a:p>
            <a:pPr marL="342900" lvl="0" indent="-342900" algn="l" rtl="0">
              <a:lnSpc>
                <a:spcPct val="100000"/>
              </a:lnSpc>
              <a:spcBef>
                <a:spcPts val="0"/>
              </a:spcBef>
              <a:spcAft>
                <a:spcPts val="0"/>
              </a:spcAft>
              <a:buClr>
                <a:srgbClr val="FFF2CC"/>
              </a:buClr>
              <a:buSzPts val="1600"/>
              <a:buAutoNum type="arabicPeriod"/>
            </a:pPr>
            <a:r>
              <a:rPr lang="en" sz="1600" b="1">
                <a:solidFill>
                  <a:srgbClr val="FFF2CC"/>
                </a:solidFill>
              </a:rPr>
              <a:t>Mass mobilization in September of 2022.</a:t>
            </a:r>
            <a:endParaRPr>
              <a:solidFill>
                <a:srgbClr val="FFF2CC"/>
              </a:solidFill>
            </a:endParaRPr>
          </a:p>
        </p:txBody>
      </p:sp>
      <p:sp>
        <p:nvSpPr>
          <p:cNvPr id="106" name="Google Shape;106;p20"/>
          <p:cNvSpPr/>
          <p:nvPr/>
        </p:nvSpPr>
        <p:spPr>
          <a:xfrm>
            <a:off x="-3850" y="445025"/>
            <a:ext cx="3299100" cy="4319100"/>
          </a:xfrm>
          <a:prstGeom prst="rect">
            <a:avLst/>
          </a:prstGeom>
          <a:solidFill>
            <a:srgbClr val="FFE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20"/>
          <p:cNvPicPr preferRelativeResize="0"/>
          <p:nvPr/>
        </p:nvPicPr>
        <p:blipFill>
          <a:blip r:embed="rId3">
            <a:alphaModFix/>
          </a:blip>
          <a:stretch>
            <a:fillRect/>
          </a:stretch>
        </p:blipFill>
        <p:spPr>
          <a:xfrm>
            <a:off x="123500" y="534475"/>
            <a:ext cx="3044398" cy="4059203"/>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8627</TotalTime>
  <Words>734</Words>
  <Application>Microsoft Macintosh PowerPoint</Application>
  <PresentationFormat>On-screen Show (16:9)</PresentationFormat>
  <Paragraphs>41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Lustria</vt:lpstr>
      <vt:lpstr>Arial</vt:lpstr>
      <vt:lpstr>Impact</vt:lpstr>
      <vt:lpstr>Simple Dark</vt:lpstr>
      <vt:lpstr>PowerPoint Presentation</vt:lpstr>
      <vt:lpstr>What is the Equity or Else Campaign?</vt:lpstr>
      <vt:lpstr>NEXT STEPS FOR EQUITY OR ELSE CAMPAIGN</vt:lpstr>
      <vt:lpstr>CAMPAIGN GOALS</vt:lpstr>
      <vt:lpstr>Why Listening Projects?</vt:lpstr>
      <vt:lpstr>Goals of the Listening Projects</vt:lpstr>
      <vt:lpstr>HELPFUL HINTS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Byheijja Sabree</cp:lastModifiedBy>
  <cp:revision>2</cp:revision>
  <dcterms:modified xsi:type="dcterms:W3CDTF">2021-06-22T15:17:52Z</dcterms:modified>
</cp:coreProperties>
</file>